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>
      <p:cViewPr varScale="1">
        <p:scale>
          <a:sx n="56" d="100"/>
          <a:sy n="56" d="100"/>
        </p:scale>
        <p:origin x="-127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492A8-728D-43B5-91F2-20D414DBB3D3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9D87D-59A3-4EE7-A0E0-B565DCD2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9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24394-CC73-4043-A1B4-C8BFFEA788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7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7139284" TargetMode="External"/><Relationship Id="rId2" Type="http://schemas.openxmlformats.org/officeDocument/2006/relationships/hyperlink" Target="http://web.b.ebscohost.com.login.ezproxy.library.ualberta.ca/dynamed/detail?vid=7&amp;sid=78010ea4-6f9c-4d5a-a7df-a148b3891321@sessionmgr110&amp;hid=123&amp;bdata=JnNpdGU9ZHluYW1lZC1saXZlJnNjb3BlPXNpdGU%3d#db=dme&amp;AN=35633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cbi.nlm.nih.gov/pubmed/11752352" TargetMode="External"/><Relationship Id="rId4" Type="http://schemas.openxmlformats.org/officeDocument/2006/relationships/hyperlink" Target="http://www.ncbi.nlm.nih.gov/pubmed/1701642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514600"/>
            <a:ext cx="7772400" cy="708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/>
              <a:t>Antithymocyte</a:t>
            </a:r>
            <a:r>
              <a:rPr lang="en-US" dirty="0"/>
              <a:t> globulin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257800"/>
            <a:ext cx="6400800" cy="10668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CATEGORY:</a:t>
            </a:r>
          </a:p>
          <a:p>
            <a:pPr algn="l"/>
            <a:r>
              <a:rPr lang="en-US" sz="2000" dirty="0" smtClean="0"/>
              <a:t>Immunologic </a:t>
            </a:r>
            <a:r>
              <a:rPr lang="en-US" sz="2000" dirty="0"/>
              <a:t>Factors  </a:t>
            </a:r>
            <a:r>
              <a:rPr lang="en-US" sz="2000" dirty="0" smtClean="0"/>
              <a:t>and </a:t>
            </a:r>
            <a:r>
              <a:rPr lang="en-US" sz="2000" dirty="0"/>
              <a:t>Immunosuppressive Agents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DB00098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1" r="15457"/>
          <a:stretch/>
        </p:blipFill>
        <p:spPr bwMode="auto">
          <a:xfrm>
            <a:off x="5943600" y="1600200"/>
            <a:ext cx="2797791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44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1" y="1210270"/>
            <a:ext cx="83057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DESCRIPTION</a:t>
            </a:r>
          </a:p>
          <a:p>
            <a:endParaRPr lang="en-US" dirty="0" smtClean="0"/>
          </a:p>
          <a:p>
            <a:r>
              <a:rPr lang="en-US" dirty="0"/>
              <a:t>Rabbit anti-</a:t>
            </a:r>
            <a:r>
              <a:rPr lang="en-US" dirty="0" err="1"/>
              <a:t>thymocyte</a:t>
            </a:r>
            <a:r>
              <a:rPr lang="en-US" dirty="0"/>
              <a:t> globulin. Thymoglobulin is a polyclonal antibody that suppresses certain types of immune cells responsible for acute organ rejection in transplant patients. Thymoglobulin is a mixture of antibodies intended to bind to various cell surface antigens. The most common mode of action of Thymoglobulin is via selective depletion of T-cells.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828871"/>
            <a:ext cx="42381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INDICATION</a:t>
            </a:r>
          </a:p>
          <a:p>
            <a:endParaRPr lang="en-US" dirty="0" smtClean="0"/>
          </a:p>
          <a:p>
            <a:r>
              <a:rPr lang="en-US" dirty="0"/>
              <a:t>For prevention of renal transplant rejection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2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1" y="533400"/>
            <a:ext cx="85343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PHARMACODYNAMICS</a:t>
            </a:r>
          </a:p>
          <a:p>
            <a:endParaRPr lang="en-US" dirty="0" smtClean="0"/>
          </a:p>
          <a:p>
            <a:r>
              <a:rPr lang="en-US" dirty="0" err="1"/>
              <a:t>Antithymocyte</a:t>
            </a:r>
            <a:r>
              <a:rPr lang="en-US" dirty="0"/>
              <a:t> Globulin (ATG)is a concentrated anti-human T-lymphocyte immunoglobulin preparation derived from rabbits after immunization with a T-</a:t>
            </a:r>
            <a:r>
              <a:rPr lang="en-US" dirty="0" err="1"/>
              <a:t>lympoblast</a:t>
            </a:r>
            <a:r>
              <a:rPr lang="en-US" dirty="0"/>
              <a:t> cell line. ATG is an immunosuppressive product for the prevention and treatment of acute rejection following organ transplantation. ATG reduces the host immune response against tissue transplants or organ allografts.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1" y="3468469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MECHANISM OF ACTION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4801" y="4101153"/>
            <a:ext cx="8150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Binds to multiple, T-cell specific antigens leading to T-lymphocyte cell death via complement mediated cytotoxicity or apoptosis.</a:t>
            </a:r>
          </a:p>
        </p:txBody>
      </p:sp>
    </p:spTree>
    <p:extLst>
      <p:ext uri="{BB962C8B-B14F-4D97-AF65-F5344CB8AC3E}">
        <p14:creationId xmlns:p14="http://schemas.microsoft.com/office/powerpoint/2010/main" val="258790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533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METABOLISM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84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HALF-LIFE: 2-3 DAYS</a:t>
            </a:r>
          </a:p>
        </p:txBody>
      </p:sp>
      <p:sp>
        <p:nvSpPr>
          <p:cNvPr id="2" name="Rectangle 1"/>
          <p:cNvSpPr/>
          <p:nvPr/>
        </p:nvSpPr>
        <p:spPr>
          <a:xfrm>
            <a:off x="304800" y="914400"/>
            <a:ext cx="74198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Most likely removed by </a:t>
            </a:r>
            <a:r>
              <a:rPr lang="en-US" dirty="0" err="1"/>
              <a:t>opsonization</a:t>
            </a:r>
            <a:r>
              <a:rPr lang="en-US" dirty="0"/>
              <a:t> via the </a:t>
            </a:r>
            <a:r>
              <a:rPr lang="en-US" dirty="0" err="1"/>
              <a:t>reticuloendothelial</a:t>
            </a:r>
            <a:r>
              <a:rPr lang="en-US" dirty="0"/>
              <a:t> system when bound to T lymphocytes, or by human </a:t>
            </a:r>
            <a:r>
              <a:rPr lang="en-US" dirty="0" err="1"/>
              <a:t>antimurine</a:t>
            </a:r>
            <a:r>
              <a:rPr lang="en-US" dirty="0"/>
              <a:t> antibody production.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330713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TARGETS	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3752671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T-cell surface glycoprotein CD1a,Major histocompatibility complex class I-related gene </a:t>
            </a:r>
            <a:r>
              <a:rPr lang="en-US" dirty="0" err="1"/>
              <a:t>protein,Integrin</a:t>
            </a:r>
            <a:r>
              <a:rPr lang="en-US" dirty="0"/>
              <a:t> alpha-L,T-lymphocyte activation antigen CD86,Low affinity immunoglobulin gamma Fc region receptor II-</a:t>
            </a:r>
            <a:r>
              <a:rPr lang="en-US" dirty="0" err="1"/>
              <a:t>b,T</a:t>
            </a:r>
            <a:r>
              <a:rPr lang="en-US" dirty="0"/>
              <a:t>-cell surface glycoprotein CD4,Integrin beta-1,Integrin alpha-</a:t>
            </a:r>
            <a:r>
              <a:rPr lang="en-US" dirty="0" err="1"/>
              <a:t>V,Integrin</a:t>
            </a:r>
            <a:r>
              <a:rPr lang="en-US" dirty="0"/>
              <a:t> beta-3</a:t>
            </a:r>
          </a:p>
        </p:txBody>
      </p:sp>
    </p:spTree>
    <p:extLst>
      <p:ext uri="{BB962C8B-B14F-4D97-AF65-F5344CB8AC3E}">
        <p14:creationId xmlns:p14="http://schemas.microsoft.com/office/powerpoint/2010/main" val="128426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BRANDS	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784" y="2590800"/>
            <a:ext cx="1210101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DRUGint</a:t>
            </a:r>
            <a:r>
              <a:rPr lang="en-US" dirty="0" smtClean="0"/>
              <a:t>	</a:t>
            </a:r>
          </a:p>
          <a:p>
            <a:endParaRPr lang="en-US" dirty="0"/>
          </a:p>
          <a:p>
            <a:r>
              <a:rPr lang="en-US" dirty="0" err="1"/>
              <a:t>Canakinumab</a:t>
            </a:r>
            <a:r>
              <a:rPr lang="en-US" dirty="0"/>
              <a:t>	results in increased immunosuppressive effects; increases the risk of infection.</a:t>
            </a:r>
          </a:p>
          <a:p>
            <a:r>
              <a:rPr lang="en-US" dirty="0" err="1"/>
              <a:t>Denosumab</a:t>
            </a:r>
            <a:r>
              <a:rPr lang="en-US" dirty="0"/>
              <a:t>	Monitor therapy because of the enhanced immunosuppressive effect and increased risk of infections.</a:t>
            </a:r>
          </a:p>
          <a:p>
            <a:r>
              <a:rPr lang="en-US" dirty="0" err="1"/>
              <a:t>Leflunomide</a:t>
            </a:r>
            <a:r>
              <a:rPr lang="en-US" dirty="0"/>
              <a:t>	Therapy modification may be required because the combination enhances toxic effects of </a:t>
            </a:r>
            <a:r>
              <a:rPr lang="en-US" dirty="0" err="1"/>
              <a:t>leflunomide</a:t>
            </a:r>
            <a:r>
              <a:rPr lang="en-US" dirty="0"/>
              <a:t>.</a:t>
            </a:r>
          </a:p>
          <a:p>
            <a:r>
              <a:rPr lang="en-US" dirty="0" err="1"/>
              <a:t>Natalizumab</a:t>
            </a:r>
            <a:r>
              <a:rPr lang="en-US" dirty="0"/>
              <a:t>	Avoid combination due to enhanced toxic effects of </a:t>
            </a:r>
            <a:r>
              <a:rPr lang="en-US" dirty="0" err="1"/>
              <a:t>natalizumab</a:t>
            </a:r>
            <a:r>
              <a:rPr lang="en-US" dirty="0"/>
              <a:t>.</a:t>
            </a:r>
          </a:p>
          <a:p>
            <a:r>
              <a:rPr lang="en-US" dirty="0" err="1"/>
              <a:t>Pimecrolimus</a:t>
            </a:r>
            <a:r>
              <a:rPr lang="en-US" dirty="0"/>
              <a:t>	Avoid combination due to enhanced immunosuppressive effects and increased risk of infections.</a:t>
            </a:r>
          </a:p>
          <a:p>
            <a:r>
              <a:rPr lang="en-US" dirty="0" err="1"/>
              <a:t>Rilonacept</a:t>
            </a:r>
            <a:r>
              <a:rPr lang="en-US" dirty="0"/>
              <a:t>	results in increased immunosuppressive effects; increases the risk of infection.</a:t>
            </a:r>
          </a:p>
          <a:p>
            <a:r>
              <a:rPr lang="en-US" dirty="0" err="1"/>
              <a:t>Roflumilast</a:t>
            </a:r>
            <a:r>
              <a:rPr lang="en-US" dirty="0"/>
              <a:t>	Therapy may need to be modified due to enhanced immunosuppressive effects.</a:t>
            </a:r>
          </a:p>
          <a:p>
            <a:r>
              <a:rPr lang="en-US" dirty="0" err="1"/>
              <a:t>Sipuleucel</a:t>
            </a:r>
            <a:r>
              <a:rPr lang="en-US" dirty="0"/>
              <a:t>-T	Monitor therapy due to potential decreased therapeutic effect of </a:t>
            </a:r>
            <a:r>
              <a:rPr lang="en-US" dirty="0" err="1"/>
              <a:t>sipuleucel</a:t>
            </a:r>
            <a:r>
              <a:rPr lang="en-US" dirty="0"/>
              <a:t>-T.</a:t>
            </a:r>
          </a:p>
          <a:p>
            <a:r>
              <a:rPr lang="en-US" dirty="0" err="1"/>
              <a:t>Tacrolimus</a:t>
            </a:r>
            <a:r>
              <a:rPr lang="en-US" dirty="0"/>
              <a:t>	Avoid combination due to increased immunosuppressive effects</a:t>
            </a:r>
          </a:p>
          <a:p>
            <a:r>
              <a:rPr lang="en-US" dirty="0" err="1"/>
              <a:t>Tofacitinib</a:t>
            </a:r>
            <a:r>
              <a:rPr lang="en-US" dirty="0"/>
              <a:t>	Avoid combination due to enhanced immunosuppressive effects.</a:t>
            </a:r>
          </a:p>
          <a:p>
            <a:r>
              <a:rPr lang="en-US" dirty="0" err="1"/>
              <a:t>Trastuzumab</a:t>
            </a:r>
            <a:r>
              <a:rPr lang="en-US" dirty="0"/>
              <a:t>	Monitor therapy due to enhanced </a:t>
            </a:r>
            <a:r>
              <a:rPr lang="en-US" dirty="0" err="1"/>
              <a:t>neutropenic</a:t>
            </a:r>
            <a:r>
              <a:rPr lang="en-US" dirty="0"/>
              <a:t> effect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626954"/>
            <a:ext cx="5867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ATG-Fresenius	Fresenius SE</a:t>
            </a:r>
          </a:p>
          <a:p>
            <a:r>
              <a:rPr lang="en-US" dirty="0"/>
              <a:t>ATG-Fresenius S	Fresenius SE</a:t>
            </a:r>
          </a:p>
          <a:p>
            <a:r>
              <a:rPr lang="en-US" dirty="0"/>
              <a:t>Genzyme	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Thymoglobulin </a:t>
            </a:r>
            <a:r>
              <a:rPr lang="en-US" dirty="0" err="1"/>
              <a:t>SangStat</a:t>
            </a:r>
            <a:r>
              <a:rPr lang="en-US" dirty="0"/>
              <a:t> </a:t>
            </a:r>
            <a:r>
              <a:rPr lang="en-US" dirty="0" smtClean="0"/>
              <a:t>Medical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046708"/>
            <a:ext cx="8686800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SIDE </a:t>
            </a:r>
            <a:r>
              <a:rPr lang="en-US" sz="2000" dirty="0" smtClean="0"/>
              <a:t>EFFECTS:</a:t>
            </a:r>
            <a:endParaRPr lang="en-US" sz="2000" dirty="0" smtClean="0"/>
          </a:p>
          <a:p>
            <a:r>
              <a:rPr lang="en-US" sz="2000" dirty="0" smtClean="0"/>
              <a:t>Chills</a:t>
            </a:r>
            <a:r>
              <a:rPr lang="en-US" sz="2000" dirty="0"/>
              <a:t>; diarrhea; dizziness; fever; general body discomfort; headache; nausea; swelling of the hands and feet; urinary tract infection; weakness</a:t>
            </a:r>
            <a:r>
              <a:rPr lang="en-US" sz="2000" dirty="0" smtClean="0"/>
              <a:t>.</a:t>
            </a:r>
          </a:p>
          <a:p>
            <a:endParaRPr lang="en-US" dirty="0"/>
          </a:p>
          <a:p>
            <a:r>
              <a:rPr lang="en-US" sz="1100" dirty="0"/>
              <a:t>Issue Date: December 3, 2014</a:t>
            </a:r>
          </a:p>
          <a:p>
            <a:r>
              <a:rPr lang="en-US" sz="1100" dirty="0"/>
              <a:t>Database Edition 14.4.1.003</a:t>
            </a:r>
          </a:p>
          <a:p>
            <a:r>
              <a:rPr lang="en-US" sz="1100" dirty="0"/>
              <a:t>Copyright © 2014 Wolters Kluwer Health, Inc.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41110" y="3886200"/>
            <a:ext cx="7924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Do </a:t>
            </a:r>
            <a:r>
              <a:rPr lang="en-US" sz="2000" dirty="0" smtClean="0"/>
              <a:t>not use </a:t>
            </a:r>
            <a:r>
              <a:rPr lang="en-US" sz="2000" dirty="0"/>
              <a:t>Thymoglobulin if: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you </a:t>
            </a:r>
            <a:r>
              <a:rPr lang="en-US" sz="2000" dirty="0"/>
              <a:t>are allergic to any ingredient in Thymoglobulin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you </a:t>
            </a:r>
            <a:r>
              <a:rPr lang="en-US" sz="2000" dirty="0"/>
              <a:t>are allergic to rabbit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you </a:t>
            </a:r>
            <a:r>
              <a:rPr lang="en-US" sz="2000" dirty="0"/>
              <a:t>have an acute viral illness</a:t>
            </a:r>
          </a:p>
        </p:txBody>
      </p:sp>
    </p:spTree>
    <p:extLst>
      <p:ext uri="{BB962C8B-B14F-4D97-AF65-F5344CB8AC3E}">
        <p14:creationId xmlns:p14="http://schemas.microsoft.com/office/powerpoint/2010/main" val="464004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0"/>
            <a:ext cx="8991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REFERENCE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#American </a:t>
            </a:r>
            <a:r>
              <a:rPr lang="en-US" dirty="0"/>
              <a:t>Society of Health System Pharmacists, Inc., </a:t>
            </a:r>
            <a:r>
              <a:rPr lang="en-US" dirty="0" err="1"/>
              <a:t>DynaMed</a:t>
            </a:r>
            <a:r>
              <a:rPr lang="en-US" dirty="0"/>
              <a:t> [Internet]. Ipswich (MA): EBSCO Information Services. 1995. </a:t>
            </a:r>
            <a:r>
              <a:rPr lang="en-US" dirty="0" err="1"/>
              <a:t>Antithymocyte</a:t>
            </a:r>
            <a:r>
              <a:rPr lang="en-US" dirty="0"/>
              <a:t> globulin; [updated 2013 Jan 18; cited 2014 Nov 11</a:t>
            </a:r>
            <a:r>
              <a:rPr lang="en-US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web.b.ebscohost.com.login.ezproxy.library.ualberta.ca/dynamed/detail?vid=7&amp;sid=78010ea4-6f9c-4d5a-a7df-a148b3891321%40sessionmgr110&amp;hid=123&amp;bdata=JnNpdGU9ZHluYW1lZC1saXZlJnNjb3BlPXNpdGU%3d#db=dme&amp;AN=356335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Overington</a:t>
            </a:r>
            <a:r>
              <a:rPr lang="en-US" dirty="0"/>
              <a:t> JP, Al-</a:t>
            </a:r>
            <a:r>
              <a:rPr lang="en-US" dirty="0" err="1"/>
              <a:t>Lazikani</a:t>
            </a:r>
            <a:r>
              <a:rPr lang="en-US" dirty="0"/>
              <a:t> B, Hopkins AL: How many drug targets are there? Nat Rev Drug </a:t>
            </a:r>
            <a:r>
              <a:rPr lang="en-US" dirty="0" err="1"/>
              <a:t>Discov</a:t>
            </a:r>
            <a:r>
              <a:rPr lang="en-US" dirty="0"/>
              <a:t>. 2006 Dec;5(12):993-6. </a:t>
            </a:r>
            <a:r>
              <a:rPr lang="en-US" dirty="0" err="1">
                <a:hlinkClick r:id="rId3"/>
              </a:rPr>
              <a:t>Pubmed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Imming</a:t>
            </a:r>
            <a:r>
              <a:rPr lang="en-US" dirty="0" smtClean="0"/>
              <a:t> </a:t>
            </a:r>
            <a:r>
              <a:rPr lang="en-US" dirty="0"/>
              <a:t>P, Sinning C, Meyer A: Drugs, their targets and the nature and number of drug targets. Nat Rev Drug </a:t>
            </a:r>
            <a:r>
              <a:rPr lang="en-US" dirty="0" err="1"/>
              <a:t>Discov</a:t>
            </a:r>
            <a:r>
              <a:rPr lang="en-US" dirty="0"/>
              <a:t>. 2006 Oct;5(10):821-34. </a:t>
            </a:r>
            <a:r>
              <a:rPr lang="en-US" dirty="0" err="1">
                <a:hlinkClick r:id="rId4"/>
              </a:rPr>
              <a:t>Pubmed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Chen </a:t>
            </a:r>
            <a:r>
              <a:rPr lang="en-US" dirty="0"/>
              <a:t>X, </a:t>
            </a:r>
            <a:r>
              <a:rPr lang="en-US" dirty="0" err="1"/>
              <a:t>Ji</a:t>
            </a:r>
            <a:r>
              <a:rPr lang="en-US" dirty="0"/>
              <a:t> ZL, Chen YZ: TTD: Therapeutic Target Database. Nucleic Acids Res. 2002 Jan 1;30(1):412-5. </a:t>
            </a:r>
            <a:r>
              <a:rPr lang="en-US" dirty="0" err="1">
                <a:hlinkClick r:id="rId5"/>
              </a:rPr>
              <a:t>Pubmed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85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600"/>
            <a:ext cx="9296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r>
              <a:rPr lang="en-US" sz="2000" dirty="0" err="1" smtClean="0"/>
              <a:t>Bacigalupo</a:t>
            </a:r>
            <a:r>
              <a:rPr lang="en-US" sz="2000" dirty="0" smtClean="0"/>
              <a:t> </a:t>
            </a:r>
            <a:r>
              <a:rPr lang="en-US" sz="2000" dirty="0"/>
              <a:t>A, </a:t>
            </a:r>
            <a:r>
              <a:rPr lang="en-US" sz="2000" dirty="0" err="1"/>
              <a:t>Lamparelli</a:t>
            </a:r>
            <a:r>
              <a:rPr lang="en-US" sz="2000" dirty="0"/>
              <a:t> T, </a:t>
            </a:r>
            <a:r>
              <a:rPr lang="en-US" sz="2000" dirty="0" err="1"/>
              <a:t>Bruzzi</a:t>
            </a:r>
            <a:r>
              <a:rPr lang="en-US" sz="2000" dirty="0"/>
              <a:t> P, et al. (November 2001). "</a:t>
            </a:r>
            <a:r>
              <a:rPr lang="en-US" sz="2000" dirty="0" err="1"/>
              <a:t>Antithymocyte</a:t>
            </a:r>
            <a:r>
              <a:rPr lang="en-US" sz="2000" dirty="0"/>
              <a:t> globulin for graft-versus-host disease prophylaxis in transplants from unrelated donors: 2 randomized studies from </a:t>
            </a:r>
            <a:r>
              <a:rPr lang="en-US" sz="2000" dirty="0" err="1"/>
              <a:t>Gruppo</a:t>
            </a:r>
            <a:r>
              <a:rPr lang="en-US" sz="2000" dirty="0"/>
              <a:t> </a:t>
            </a:r>
            <a:r>
              <a:rPr lang="en-US" sz="2000" dirty="0" err="1"/>
              <a:t>Italiano</a:t>
            </a:r>
            <a:r>
              <a:rPr lang="en-US" sz="2000" dirty="0"/>
              <a:t> </a:t>
            </a:r>
            <a:r>
              <a:rPr lang="en-US" sz="2000" dirty="0" err="1"/>
              <a:t>Trapianti</a:t>
            </a:r>
            <a:r>
              <a:rPr lang="en-US" sz="2000" dirty="0"/>
              <a:t> </a:t>
            </a:r>
            <a:r>
              <a:rPr lang="en-US" sz="2000" dirty="0" err="1"/>
              <a:t>Midollo</a:t>
            </a:r>
            <a:r>
              <a:rPr lang="en-US" sz="2000" dirty="0"/>
              <a:t> Osseo (GITMO)". Blood 98 (10): 2942–7. doi:10.1182/blood.V98.10.2942. PMID 11698275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err="1" smtClean="0"/>
              <a:t>Bacigalupo</a:t>
            </a:r>
            <a:r>
              <a:rPr lang="en-US" sz="2000" dirty="0" smtClean="0"/>
              <a:t> </a:t>
            </a:r>
            <a:r>
              <a:rPr lang="en-US" sz="2000" dirty="0"/>
              <a:t>A, </a:t>
            </a:r>
            <a:r>
              <a:rPr lang="en-US" sz="2000" dirty="0" err="1"/>
              <a:t>Lamparelli</a:t>
            </a:r>
            <a:r>
              <a:rPr lang="en-US" sz="2000" dirty="0"/>
              <a:t> T, </a:t>
            </a:r>
            <a:r>
              <a:rPr lang="en-US" sz="2000" dirty="0" err="1"/>
              <a:t>Barisione</a:t>
            </a:r>
            <a:r>
              <a:rPr lang="en-US" sz="2000" dirty="0"/>
              <a:t> G, et al. (May 2006). "Thymoglobulin prevents chronic graft-versus-host disease, chronic lung dysfunction, and late transplant-related mortality: long-term follow-up of a randomized trial in patients undergoing unrelated donor transplantation". Biology of Blood and Marrow Transplantation 12 (5): 560–5. doi:10.1016/j.bbmt.2005.12.034. PMID 16635791.</a:t>
            </a:r>
          </a:p>
          <a:p>
            <a:endParaRPr lang="en-US" sz="2000" dirty="0" smtClean="0"/>
          </a:p>
          <a:p>
            <a:r>
              <a:rPr lang="en-US" sz="2000" dirty="0" smtClean="0"/>
              <a:t>Finke </a:t>
            </a:r>
            <a:r>
              <a:rPr lang="en-US" sz="2000" dirty="0"/>
              <a:t>J, </a:t>
            </a:r>
            <a:r>
              <a:rPr lang="en-US" sz="2000" dirty="0" err="1"/>
              <a:t>Bethge</a:t>
            </a:r>
            <a:r>
              <a:rPr lang="en-US" sz="2000" dirty="0"/>
              <a:t> WA, </a:t>
            </a:r>
            <a:r>
              <a:rPr lang="en-US" sz="2000" dirty="0" err="1"/>
              <a:t>Schmoor</a:t>
            </a:r>
            <a:r>
              <a:rPr lang="en-US" sz="2000" dirty="0"/>
              <a:t> C, et al. (September 2009). "Standard graft-versus-host disease prophylaxis with or without anti-T-cell globulin in </a:t>
            </a:r>
            <a:r>
              <a:rPr lang="en-US" sz="2000" dirty="0" err="1"/>
              <a:t>haematopoietic</a:t>
            </a:r>
            <a:r>
              <a:rPr lang="en-US" sz="2000" dirty="0"/>
              <a:t> cell transplantation from matched unrelated donors: a </a:t>
            </a:r>
            <a:r>
              <a:rPr lang="en-US" sz="2000" dirty="0" err="1"/>
              <a:t>randomised</a:t>
            </a:r>
            <a:r>
              <a:rPr lang="en-US" sz="2000" dirty="0"/>
              <a:t>, open-label, </a:t>
            </a:r>
            <a:r>
              <a:rPr lang="en-US" sz="2000" dirty="0" err="1"/>
              <a:t>multicentre</a:t>
            </a:r>
            <a:r>
              <a:rPr lang="en-US" sz="2000" dirty="0"/>
              <a:t> phase 3 trial". The Lancet Oncology 10 (9): 855–64. doi:10.1016/S1470-2045(09)70225-6. PMID 19695955.</a:t>
            </a:r>
          </a:p>
          <a:p>
            <a:endParaRPr lang="en-US" sz="2000" dirty="0" smtClean="0"/>
          </a:p>
          <a:p>
            <a:r>
              <a:rPr lang="en-US" sz="2000" dirty="0" smtClean="0"/>
              <a:t>Thymoglobulin </a:t>
            </a:r>
            <a:r>
              <a:rPr lang="en-US" sz="2000" dirty="0"/>
              <a:t>to prevent chronic graft versus host disease in hematopoietic progenitor cell transplantation patients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476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599</Words>
  <Application>Microsoft Office PowerPoint</Application>
  <PresentationFormat>On-screen Show (4:3)</PresentationFormat>
  <Paragraphs>69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Antithymocyte globulin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Antithymocyte globulin</dc:title>
  <dc:creator>PC</dc:creator>
  <cp:lastModifiedBy>PC</cp:lastModifiedBy>
  <cp:revision>7</cp:revision>
  <dcterms:created xsi:type="dcterms:W3CDTF">2006-08-16T00:00:00Z</dcterms:created>
  <dcterms:modified xsi:type="dcterms:W3CDTF">2015-01-10T00:52:19Z</dcterms:modified>
</cp:coreProperties>
</file>